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0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5041" r:id="rId24"/>
    <p:sldId id="4971" r:id="rId25"/>
    <p:sldId id="2076137129" r:id="rId26"/>
    <p:sldId id="2076137128" r:id="rId27"/>
    <p:sldId id="4973" r:id="rId28"/>
    <p:sldId id="4974" r:id="rId29"/>
    <p:sldId id="5042" r:id="rId30"/>
    <p:sldId id="2134805735" r:id="rId31"/>
    <p:sldId id="2134805734" r:id="rId32"/>
    <p:sldId id="2134805736" r:id="rId33"/>
    <p:sldId id="2134805732" r:id="rId34"/>
    <p:sldId id="2134805733" r:id="rId35"/>
    <p:sldId id="4967" r:id="rId36"/>
    <p:sldId id="4966" r:id="rId37"/>
    <p:sldId id="4975" r:id="rId38"/>
    <p:sldId id="4976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50" r:id="rId49"/>
    <p:sldId id="5049" r:id="rId50"/>
    <p:sldId id="5033" r:id="rId51"/>
    <p:sldId id="5034" r:id="rId52"/>
    <p:sldId id="4961" r:id="rId53"/>
    <p:sldId id="2076137130" r:id="rId54"/>
    <p:sldId id="5044" r:id="rId55"/>
    <p:sldId id="369" r:id="rId56"/>
    <p:sldId id="5043" r:id="rId57"/>
    <p:sldId id="370" r:id="rId58"/>
    <p:sldId id="4965" r:id="rId59"/>
    <p:sldId id="2076137132" r:id="rId60"/>
    <p:sldId id="2076137133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2076137034" r:id="rId83"/>
    <p:sldId id="2076137035" r:id="rId84"/>
    <p:sldId id="2076137020" r:id="rId85"/>
    <p:sldId id="2076137025" r:id="rId86"/>
    <p:sldId id="2076137031" r:id="rId87"/>
    <p:sldId id="2076137037" r:id="rId88"/>
    <p:sldId id="4999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21347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148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 dirty="0"/>
            <a:t>Course materials: </a:t>
          </a:r>
          <a:r>
            <a:rPr lang="en-US" b="1" dirty="0">
              <a:solidFill>
                <a:srgbClr val="FFFF00"/>
              </a:solidFill>
            </a:rPr>
            <a:t>timw.info/az305</a:t>
          </a:r>
          <a:endParaRPr lang="en-US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 dirty="0"/>
            <a:t>Email: </a:t>
          </a:r>
          <a:r>
            <a:rPr lang="en-US" b="1" dirty="0">
              <a:solidFill>
                <a:srgbClr val="FFFF00"/>
              </a:solidFill>
            </a:rPr>
            <a:t>tim-warner@pluralsight.com</a:t>
          </a:r>
          <a:endParaRPr lang="en-US" dirty="0">
            <a:solidFill>
              <a:srgbClr val="FFFF00"/>
            </a:solidFill>
          </a:endParaRP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 dirty="0"/>
            <a:t>Work: </a:t>
          </a:r>
          <a:r>
            <a:rPr lang="en-US" b="1" dirty="0">
              <a:solidFill>
                <a:srgbClr val="FFFF00"/>
              </a:solidFill>
            </a:rPr>
            <a:t>timw.info/</a:t>
          </a:r>
          <a:r>
            <a:rPr lang="en-US" b="1" dirty="0" err="1">
              <a:solidFill>
                <a:srgbClr val="FFFF00"/>
              </a:solidFill>
            </a:rPr>
            <a:t>ps</a:t>
          </a:r>
          <a:endParaRPr lang="en-US" dirty="0">
            <a:solidFill>
              <a:srgbClr val="FFFF00"/>
            </a:solidFill>
          </a:endParaRPr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 dirty="0"/>
            <a:t>LinkedIn: </a:t>
          </a:r>
          <a:r>
            <a:rPr lang="en-US" b="1" dirty="0">
              <a:solidFill>
                <a:srgbClr val="FFFF00"/>
              </a:solidFill>
            </a:rPr>
            <a:t>timw.info/li</a:t>
          </a:r>
          <a:endParaRPr lang="en-US" dirty="0">
            <a:solidFill>
              <a:srgbClr val="FFFF00"/>
            </a:solidFill>
          </a:endParaRPr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Course materials: </a:t>
          </a:r>
          <a:r>
            <a:rPr lang="en-US" sz="1400" b="1" kern="1200" dirty="0">
              <a:solidFill>
                <a:srgbClr val="FFFF00"/>
              </a:solidFill>
            </a:rPr>
            <a:t>timw.info/az305</a:t>
          </a:r>
          <a:endParaRPr lang="en-US" sz="1400" kern="1200" dirty="0">
            <a:solidFill>
              <a:srgbClr val="FFFF00"/>
            </a:solidFill>
          </a:endParaRPr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Email: </a:t>
          </a:r>
          <a:r>
            <a:rPr lang="en-US" sz="1400" b="1" kern="1200" dirty="0">
              <a:solidFill>
                <a:srgbClr val="FFFF00"/>
              </a:solidFill>
            </a:rPr>
            <a:t>tim-warner@pluralsight.com</a:t>
          </a:r>
          <a:endParaRPr lang="en-US" sz="1400" kern="1200" dirty="0">
            <a:solidFill>
              <a:srgbClr val="FFFF00"/>
            </a:solidFill>
          </a:endParaRPr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Work: </a:t>
          </a:r>
          <a:r>
            <a:rPr lang="en-US" sz="1400" b="1" kern="1200" dirty="0">
              <a:solidFill>
                <a:srgbClr val="FFFF00"/>
              </a:solidFill>
            </a:rPr>
            <a:t>timw.info/</a:t>
          </a:r>
          <a:r>
            <a:rPr lang="en-US" sz="1400" b="1" kern="1200" dirty="0" err="1">
              <a:solidFill>
                <a:srgbClr val="FFFF00"/>
              </a:solidFill>
            </a:rPr>
            <a:t>ps</a:t>
          </a:r>
          <a:endParaRPr lang="en-US" sz="1400" kern="1200" dirty="0">
            <a:solidFill>
              <a:srgbClr val="FFFF00"/>
            </a:solidFill>
          </a:endParaRPr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LinkedIn: </a:t>
          </a:r>
          <a:r>
            <a:rPr lang="en-US" sz="1400" b="1" kern="1200" dirty="0">
              <a:solidFill>
                <a:srgbClr val="FFFF00"/>
              </a:solidFill>
            </a:rPr>
            <a:t>timw.info/li</a:t>
          </a:r>
          <a:endParaRPr lang="en-US" sz="1400" kern="1200" dirty="0">
            <a:solidFill>
              <a:srgbClr val="FFFF00"/>
            </a:solidFill>
          </a:endParaRPr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25205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Principal Author, Pluralsight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Former Microsoft FTE and MVP; 26-year MCT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(25–30%)</a:t>
            </a:r>
          </a:p>
          <a:p>
            <a:r>
              <a:rPr lang="en-GB" dirty="0"/>
              <a:t>Design data storage solutions (20–25%)</a:t>
            </a:r>
          </a:p>
          <a:p>
            <a:r>
              <a:rPr lang="en-GB" dirty="0"/>
              <a:t>Design business continuity solutions (15–20%)</a:t>
            </a:r>
          </a:p>
          <a:p>
            <a:r>
              <a:rPr lang="en-GB" dirty="0"/>
              <a:t>Design infrastructure solutions (30–35%)</a:t>
            </a:r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AZ-305: January 2024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4D5B3-49F6-5CCF-D1DA-F47F397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3" y="693929"/>
            <a:ext cx="4342857" cy="1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ECCB8-E0B7-F722-AB4B-41D43EDC4C22}"/>
              </a:ext>
            </a:extLst>
          </p:cNvPr>
          <p:cNvSpPr txBox="1"/>
          <p:nvPr/>
        </p:nvSpPr>
        <p:spPr>
          <a:xfrm>
            <a:off x="4688732" y="693929"/>
            <a:ext cx="4342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Microsoft Azure solutions architect:</a:t>
            </a:r>
          </a:p>
          <a:p>
            <a:endParaRPr lang="en-US" sz="1200" dirty="0"/>
          </a:p>
          <a:p>
            <a:r>
              <a:rPr lang="en-GB" sz="1200" b="1" dirty="0"/>
              <a:t>Designs cloud solutions</a:t>
            </a:r>
            <a:r>
              <a:rPr lang="en-GB" sz="1200" dirty="0"/>
              <a:t>: Translates business needs into technical plans for cloud and hybrid environments running on Microsoft Azure</a:t>
            </a:r>
          </a:p>
          <a:p>
            <a:endParaRPr lang="en-GB" sz="1200" dirty="0"/>
          </a:p>
          <a:p>
            <a:r>
              <a:rPr lang="en-GB" sz="1200" b="1" dirty="0"/>
              <a:t>Serves as SME in key Azure components</a:t>
            </a:r>
            <a:r>
              <a:rPr lang="en-GB" sz="1200" dirty="0"/>
              <a:t>: Possesses a deep understanding of Azure services including compute, network, storage, monitoring, and security</a:t>
            </a:r>
          </a:p>
          <a:p>
            <a:endParaRPr lang="en-GB" sz="1200" dirty="0"/>
          </a:p>
          <a:p>
            <a:r>
              <a:rPr lang="en-GB" sz="1200" b="1" dirty="0"/>
              <a:t>Collaborates with their team</a:t>
            </a:r>
            <a:r>
              <a:rPr lang="en-GB" sz="1200" dirty="0"/>
              <a:t>: Works closely with a variety of tech roles like developers, administrators, security experts, and data engineers to bring solutions to life</a:t>
            </a:r>
          </a:p>
          <a:p>
            <a:endParaRPr lang="en-GB" sz="1200" dirty="0"/>
          </a:p>
          <a:p>
            <a:r>
              <a:rPr lang="en-GB" sz="1200" b="1" dirty="0"/>
              <a:t>Advocates Microsoft's Well-Architected Framework</a:t>
            </a:r>
            <a:r>
              <a:rPr lang="en-GB" sz="1200" dirty="0"/>
              <a:t>: Ensures designs follow Azure best practices with an emphasis on reliability, efficiency, and cost-effectiveness</a:t>
            </a:r>
          </a:p>
          <a:p>
            <a:endParaRPr lang="en-GB" sz="1200" dirty="0"/>
          </a:p>
          <a:p>
            <a:r>
              <a:rPr lang="en-GB" sz="1200" b="1" dirty="0"/>
              <a:t>Demonstrates strong IT operations and DevOps skills</a:t>
            </a:r>
            <a:r>
              <a:rPr lang="en-GB" sz="1200" dirty="0"/>
              <a:t>: Has advanced knowledge in networking, virtualization, identity, security, continuity, disaster recovery, data platforms,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Please use the Q&amp;A panel for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70414"/>
            <a:ext cx="7539420" cy="3547021"/>
          </a:xfrm>
        </p:spPr>
        <p:txBody>
          <a:bodyPr/>
          <a:lstStyle/>
          <a:p>
            <a:r>
              <a:rPr lang="en-US" dirty="0"/>
              <a:t>06:30am  -  Soundcheck</a:t>
            </a:r>
          </a:p>
          <a:p>
            <a:r>
              <a:rPr lang="en-US" dirty="0"/>
              <a:t>07:00am  -  Start</a:t>
            </a:r>
          </a:p>
          <a:p>
            <a:r>
              <a:rPr lang="en-US" dirty="0"/>
              <a:t>08:00am  -  8-min break</a:t>
            </a:r>
          </a:p>
          <a:p>
            <a:r>
              <a:rPr lang="en-US" dirty="0"/>
              <a:t>09:00am  -  8-min Break</a:t>
            </a:r>
          </a:p>
          <a:p>
            <a:r>
              <a:rPr lang="en-US" dirty="0"/>
              <a:t>10:00am  -  8-min Break</a:t>
            </a:r>
          </a:p>
          <a:p>
            <a:r>
              <a:rPr lang="en-US" dirty="0"/>
              <a:t>11:00am  -  8-min Break</a:t>
            </a:r>
          </a:p>
          <a:p>
            <a:r>
              <a:rPr lang="en-US" dirty="0"/>
              <a:t>11:40am  -  Landing zone</a:t>
            </a:r>
          </a:p>
          <a:p>
            <a:r>
              <a:rPr lang="en-US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9392</TotalTime>
  <Words>770</Words>
  <Application>Microsoft Office PowerPoint</Application>
  <PresentationFormat>On-screen Show (16:9)</PresentationFormat>
  <Paragraphs>194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AZ-305: January 2024 Changes</vt:lpstr>
      <vt:lpstr>Level-Setting</vt:lpstr>
      <vt:lpstr>Break Schedule (CT,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196</cp:revision>
  <dcterms:created xsi:type="dcterms:W3CDTF">2015-09-28T19:52:00Z</dcterms:created>
  <dcterms:modified xsi:type="dcterms:W3CDTF">2024-02-18T16:07:42Z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